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p:regular r:id="rId17"/>
    </p:embeddedFont>
    <p:embeddedFont>
      <p:font typeface="Montserrat"/>
      <p:regular r:id="rId18"/>
    </p:embeddedFont>
    <p:embeddedFont>
      <p:font typeface="Montserrat"/>
      <p:regular r:id="rId19"/>
    </p:embeddedFont>
    <p:embeddedFont>
      <p:font typeface="Montserrat"/>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2692718"/>
            <a:ext cx="7416403" cy="2103834"/>
          </a:xfrm>
          <a:prstGeom prst="rect">
            <a:avLst/>
          </a:prstGeom>
          <a:noFill/>
          <a:ln/>
        </p:spPr>
        <p:txBody>
          <a:bodyPr wrap="squar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Building a Robust Hospital Management System</a:t>
            </a:r>
            <a:endParaRPr lang="en-US" sz="4400" dirty="0"/>
          </a:p>
        </p:txBody>
      </p:sp>
      <p:sp>
        <p:nvSpPr>
          <p:cNvPr id="4" name="Text 1"/>
          <p:cNvSpPr/>
          <p:nvPr/>
        </p:nvSpPr>
        <p:spPr>
          <a:xfrm>
            <a:off x="6350198" y="5166717"/>
            <a:ext cx="7416403" cy="370165"/>
          </a:xfrm>
          <a:prstGeom prst="rect">
            <a:avLst/>
          </a:prstGeom>
          <a:noFill/>
          <a:ln/>
        </p:spPr>
        <p:txBody>
          <a:bodyPr wrap="non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Presented by </a:t>
            </a:r>
            <a:pPr algn="l" indent="0" marL="0">
              <a:lnSpc>
                <a:spcPts val="2900"/>
              </a:lnSpc>
              <a:buNone/>
            </a:pPr>
            <a:r>
              <a:rPr lang="en-US" sz="1900" b="1" dirty="0">
                <a:solidFill>
                  <a:srgbClr val="3D3838"/>
                </a:solidFill>
                <a:latin typeface="Source Sans 3" pitchFamily="34" charset="0"/>
                <a:ea typeface="Source Sans 3" pitchFamily="34" charset="-122"/>
                <a:cs typeface="Source Sans 3" pitchFamily="34" charset="-120"/>
              </a:rPr>
              <a:t>Ravikant Turi</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Intern at Infinite Computer Solutions.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3798" y="1067633"/>
            <a:ext cx="12718018" cy="701278"/>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Conclusion: Enhancing Hospital Operations</a:t>
            </a:r>
            <a:endParaRPr lang="en-US" sz="4400" dirty="0"/>
          </a:p>
        </p:txBody>
      </p:sp>
      <p:sp>
        <p:nvSpPr>
          <p:cNvPr id="3" name="Text 1"/>
          <p:cNvSpPr/>
          <p:nvPr/>
        </p:nvSpPr>
        <p:spPr>
          <a:xfrm>
            <a:off x="863798" y="2262545"/>
            <a:ext cx="12902803"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In summary, this project successfully developed and integrated crucial administrative modules for pharmacy approval and insurance management. These advancements significantly improve daily hospital operations by streamlining key processes, reducing errors, and enhancing the overall efficiency and accuracy of healthcare services.</a:t>
            </a:r>
            <a:endParaRPr lang="en-US" sz="1900" dirty="0"/>
          </a:p>
        </p:txBody>
      </p:sp>
      <p:sp>
        <p:nvSpPr>
          <p:cNvPr id="4" name="Shape 2"/>
          <p:cNvSpPr/>
          <p:nvPr/>
        </p:nvSpPr>
        <p:spPr>
          <a:xfrm>
            <a:off x="863798" y="3650694"/>
            <a:ext cx="555308" cy="555308"/>
          </a:xfrm>
          <a:prstGeom prst="roundRect">
            <a:avLst>
              <a:gd name="adj" fmla="val 6667"/>
            </a:avLst>
          </a:prstGeom>
          <a:solidFill>
            <a:srgbClr val="F2EEEE"/>
          </a:solidFill>
          <a:ln/>
        </p:spPr>
      </p:sp>
      <p:sp>
        <p:nvSpPr>
          <p:cNvPr id="5" name="Text 3"/>
          <p:cNvSpPr/>
          <p:nvPr/>
        </p:nvSpPr>
        <p:spPr>
          <a:xfrm>
            <a:off x="973217" y="3718024"/>
            <a:ext cx="336471" cy="420648"/>
          </a:xfrm>
          <a:prstGeom prst="rect">
            <a:avLst/>
          </a:prstGeom>
          <a:noFill/>
          <a:ln/>
        </p:spPr>
        <p:txBody>
          <a:bodyPr wrap="none" lIns="0" tIns="0" rIns="0" bIns="0" rtlCol="0" anchor="t"/>
          <a:lstStyle/>
          <a:p>
            <a:pPr algn="ctr" indent="0" marL="0">
              <a:lnSpc>
                <a:spcPts val="2650"/>
              </a:lnSpc>
              <a:buNone/>
            </a:pPr>
            <a:r>
              <a:rPr lang="en-US" sz="2650" b="1" dirty="0">
                <a:solidFill>
                  <a:srgbClr val="3D3838"/>
                </a:solidFill>
                <a:latin typeface="Montserrat Bold" pitchFamily="34" charset="0"/>
                <a:ea typeface="Montserrat Bold" pitchFamily="34" charset="-122"/>
                <a:cs typeface="Montserrat Bold" pitchFamily="34" charset="-120"/>
              </a:rPr>
              <a:t>1</a:t>
            </a:r>
            <a:endParaRPr lang="en-US" sz="2650" dirty="0"/>
          </a:p>
        </p:txBody>
      </p:sp>
      <p:sp>
        <p:nvSpPr>
          <p:cNvPr id="6" name="Text 4"/>
          <p:cNvSpPr/>
          <p:nvPr/>
        </p:nvSpPr>
        <p:spPr>
          <a:xfrm>
            <a:off x="1665923" y="3735467"/>
            <a:ext cx="2874883"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Integrated Modules</a:t>
            </a:r>
            <a:endParaRPr lang="en-US" sz="2200" dirty="0"/>
          </a:p>
        </p:txBody>
      </p:sp>
      <p:sp>
        <p:nvSpPr>
          <p:cNvPr id="7" name="Text 5"/>
          <p:cNvSpPr/>
          <p:nvPr/>
        </p:nvSpPr>
        <p:spPr>
          <a:xfrm>
            <a:off x="1665923" y="4234101"/>
            <a:ext cx="5494973"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We successfully built important admin tools for pharmacy approvals and managing insurance plans.</a:t>
            </a:r>
            <a:endParaRPr lang="en-US" sz="1900" dirty="0"/>
          </a:p>
        </p:txBody>
      </p:sp>
      <p:sp>
        <p:nvSpPr>
          <p:cNvPr id="8" name="Shape 6"/>
          <p:cNvSpPr/>
          <p:nvPr/>
        </p:nvSpPr>
        <p:spPr>
          <a:xfrm>
            <a:off x="7469386" y="3650694"/>
            <a:ext cx="555308" cy="555308"/>
          </a:xfrm>
          <a:prstGeom prst="roundRect">
            <a:avLst>
              <a:gd name="adj" fmla="val 6667"/>
            </a:avLst>
          </a:prstGeom>
          <a:solidFill>
            <a:srgbClr val="F2EEEE"/>
          </a:solidFill>
          <a:ln/>
        </p:spPr>
      </p:sp>
      <p:sp>
        <p:nvSpPr>
          <p:cNvPr id="9" name="Text 7"/>
          <p:cNvSpPr/>
          <p:nvPr/>
        </p:nvSpPr>
        <p:spPr>
          <a:xfrm>
            <a:off x="7578804" y="3718024"/>
            <a:ext cx="336471" cy="420648"/>
          </a:xfrm>
          <a:prstGeom prst="rect">
            <a:avLst/>
          </a:prstGeom>
          <a:noFill/>
          <a:ln/>
        </p:spPr>
        <p:txBody>
          <a:bodyPr wrap="none" lIns="0" tIns="0" rIns="0" bIns="0" rtlCol="0" anchor="t"/>
          <a:lstStyle/>
          <a:p>
            <a:pPr algn="ctr" indent="0" marL="0">
              <a:lnSpc>
                <a:spcPts val="2650"/>
              </a:lnSpc>
              <a:buNone/>
            </a:pPr>
            <a:r>
              <a:rPr lang="en-US" sz="2650" b="1" dirty="0">
                <a:solidFill>
                  <a:srgbClr val="3D3838"/>
                </a:solidFill>
                <a:latin typeface="Montserrat Bold" pitchFamily="34" charset="0"/>
                <a:ea typeface="Montserrat Bold" pitchFamily="34" charset="-122"/>
                <a:cs typeface="Montserrat Bold" pitchFamily="34" charset="-120"/>
              </a:rPr>
              <a:t>2</a:t>
            </a:r>
            <a:endParaRPr lang="en-US" sz="2650" dirty="0"/>
          </a:p>
        </p:txBody>
      </p:sp>
      <p:sp>
        <p:nvSpPr>
          <p:cNvPr id="10" name="Text 8"/>
          <p:cNvSpPr/>
          <p:nvPr/>
        </p:nvSpPr>
        <p:spPr>
          <a:xfrm>
            <a:off x="8271510" y="3735467"/>
            <a:ext cx="3795951"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Easy Pharmacy Approvals</a:t>
            </a:r>
            <a:endParaRPr lang="en-US" sz="2200" dirty="0"/>
          </a:p>
        </p:txBody>
      </p:sp>
      <p:sp>
        <p:nvSpPr>
          <p:cNvPr id="11" name="Text 9"/>
          <p:cNvSpPr/>
          <p:nvPr/>
        </p:nvSpPr>
        <p:spPr>
          <a:xfrm>
            <a:off x="8271510" y="4234101"/>
            <a:ext cx="5495092"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Admins can now quickly approve new pharmacy registrations.</a:t>
            </a:r>
            <a:endParaRPr lang="en-US" sz="1900" dirty="0"/>
          </a:p>
        </p:txBody>
      </p:sp>
      <p:sp>
        <p:nvSpPr>
          <p:cNvPr id="12" name="Shape 10"/>
          <p:cNvSpPr/>
          <p:nvPr/>
        </p:nvSpPr>
        <p:spPr>
          <a:xfrm>
            <a:off x="863798" y="5468064"/>
            <a:ext cx="555308" cy="555308"/>
          </a:xfrm>
          <a:prstGeom prst="roundRect">
            <a:avLst>
              <a:gd name="adj" fmla="val 6667"/>
            </a:avLst>
          </a:prstGeom>
          <a:solidFill>
            <a:srgbClr val="F2EEEE"/>
          </a:solidFill>
          <a:ln/>
        </p:spPr>
      </p:sp>
      <p:sp>
        <p:nvSpPr>
          <p:cNvPr id="13" name="Text 11"/>
          <p:cNvSpPr/>
          <p:nvPr/>
        </p:nvSpPr>
        <p:spPr>
          <a:xfrm>
            <a:off x="973217" y="5535394"/>
            <a:ext cx="336471" cy="420648"/>
          </a:xfrm>
          <a:prstGeom prst="rect">
            <a:avLst/>
          </a:prstGeom>
          <a:noFill/>
          <a:ln/>
        </p:spPr>
        <p:txBody>
          <a:bodyPr wrap="none" lIns="0" tIns="0" rIns="0" bIns="0" rtlCol="0" anchor="t"/>
          <a:lstStyle/>
          <a:p>
            <a:pPr algn="ctr" indent="0" marL="0">
              <a:lnSpc>
                <a:spcPts val="2650"/>
              </a:lnSpc>
              <a:buNone/>
            </a:pPr>
            <a:r>
              <a:rPr lang="en-US" sz="2650" b="1" dirty="0">
                <a:solidFill>
                  <a:srgbClr val="3D3838"/>
                </a:solidFill>
                <a:latin typeface="Montserrat Bold" pitchFamily="34" charset="0"/>
                <a:ea typeface="Montserrat Bold" pitchFamily="34" charset="-122"/>
                <a:cs typeface="Montserrat Bold" pitchFamily="34" charset="-120"/>
              </a:rPr>
              <a:t>3</a:t>
            </a:r>
            <a:endParaRPr lang="en-US" sz="2650" dirty="0"/>
          </a:p>
        </p:txBody>
      </p:sp>
      <p:sp>
        <p:nvSpPr>
          <p:cNvPr id="14" name="Text 12"/>
          <p:cNvSpPr/>
          <p:nvPr/>
        </p:nvSpPr>
        <p:spPr>
          <a:xfrm>
            <a:off x="1665923" y="5552837"/>
            <a:ext cx="3480554"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Simple Insurance Setup</a:t>
            </a:r>
            <a:endParaRPr lang="en-US" sz="2200" dirty="0"/>
          </a:p>
        </p:txBody>
      </p:sp>
      <p:sp>
        <p:nvSpPr>
          <p:cNvPr id="15" name="Text 13"/>
          <p:cNvSpPr/>
          <p:nvPr/>
        </p:nvSpPr>
        <p:spPr>
          <a:xfrm>
            <a:off x="1665923" y="6051471"/>
            <a:ext cx="5494973"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Administrators can easily create and manage various insurance plans, making patient coverage more flexible and accurate.</a:t>
            </a:r>
            <a:endParaRPr lang="en-US" sz="1900" dirty="0"/>
          </a:p>
        </p:txBody>
      </p:sp>
      <p:sp>
        <p:nvSpPr>
          <p:cNvPr id="16" name="Shape 14"/>
          <p:cNvSpPr/>
          <p:nvPr/>
        </p:nvSpPr>
        <p:spPr>
          <a:xfrm>
            <a:off x="7469386" y="5468064"/>
            <a:ext cx="555308" cy="555308"/>
          </a:xfrm>
          <a:prstGeom prst="roundRect">
            <a:avLst>
              <a:gd name="adj" fmla="val 6667"/>
            </a:avLst>
          </a:prstGeom>
          <a:solidFill>
            <a:srgbClr val="F2EEEE"/>
          </a:solidFill>
          <a:ln/>
        </p:spPr>
      </p:sp>
      <p:sp>
        <p:nvSpPr>
          <p:cNvPr id="17" name="Text 15"/>
          <p:cNvSpPr/>
          <p:nvPr/>
        </p:nvSpPr>
        <p:spPr>
          <a:xfrm>
            <a:off x="7578804" y="5535394"/>
            <a:ext cx="336471" cy="420648"/>
          </a:xfrm>
          <a:prstGeom prst="rect">
            <a:avLst/>
          </a:prstGeom>
          <a:noFill/>
          <a:ln/>
        </p:spPr>
        <p:txBody>
          <a:bodyPr wrap="none" lIns="0" tIns="0" rIns="0" bIns="0" rtlCol="0" anchor="t"/>
          <a:lstStyle/>
          <a:p>
            <a:pPr algn="ctr" indent="0" marL="0">
              <a:lnSpc>
                <a:spcPts val="2650"/>
              </a:lnSpc>
              <a:buNone/>
            </a:pPr>
            <a:r>
              <a:rPr lang="en-US" sz="2650" b="1" dirty="0">
                <a:solidFill>
                  <a:srgbClr val="3D3838"/>
                </a:solidFill>
                <a:latin typeface="Montserrat Bold" pitchFamily="34" charset="0"/>
                <a:ea typeface="Montserrat Bold" pitchFamily="34" charset="-122"/>
                <a:cs typeface="Montserrat Bold" pitchFamily="34" charset="-120"/>
              </a:rPr>
              <a:t>4</a:t>
            </a:r>
            <a:endParaRPr lang="en-US" sz="2650" dirty="0"/>
          </a:p>
        </p:txBody>
      </p:sp>
      <p:sp>
        <p:nvSpPr>
          <p:cNvPr id="18" name="Text 16"/>
          <p:cNvSpPr/>
          <p:nvPr/>
        </p:nvSpPr>
        <p:spPr>
          <a:xfrm>
            <a:off x="8271510" y="5552837"/>
            <a:ext cx="3623786"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Smoother Hospital Work</a:t>
            </a:r>
            <a:endParaRPr lang="en-US" sz="2200" dirty="0"/>
          </a:p>
        </p:txBody>
      </p:sp>
      <p:sp>
        <p:nvSpPr>
          <p:cNvPr id="19" name="Text 17"/>
          <p:cNvSpPr/>
          <p:nvPr/>
        </p:nvSpPr>
        <p:spPr>
          <a:xfrm>
            <a:off x="8271510" y="6051471"/>
            <a:ext cx="5495092"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These new tools make hospital operations much more efficient, cut down on manual mistakes, and create a strong base for connected healthcare.</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887968"/>
            <a:ext cx="11183898" cy="701278"/>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Project Overview &amp; Core Technologies</a:t>
            </a:r>
            <a:endParaRPr lang="en-US" sz="4400" dirty="0"/>
          </a:p>
        </p:txBody>
      </p:sp>
      <p:sp>
        <p:nvSpPr>
          <p:cNvPr id="3" name="Text 1"/>
          <p:cNvSpPr/>
          <p:nvPr/>
        </p:nvSpPr>
        <p:spPr>
          <a:xfrm>
            <a:off x="863798" y="2206228"/>
            <a:ext cx="3365778" cy="420648"/>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Project Vision</a:t>
            </a:r>
            <a:endParaRPr lang="en-US" sz="2650" dirty="0"/>
          </a:p>
        </p:txBody>
      </p:sp>
      <p:sp>
        <p:nvSpPr>
          <p:cNvPr id="4" name="Text 2"/>
          <p:cNvSpPr/>
          <p:nvPr/>
        </p:nvSpPr>
        <p:spPr>
          <a:xfrm>
            <a:off x="863798" y="2873693"/>
            <a:ext cx="6150293" cy="2220992"/>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Our team project aims to streamline hospital operations, enhance data integrity, and improve administrative efficiency within a comprehensive Hospital Management System. My role specifically addresses critical admin functionalities: Pharmacy Approval and Insurance Management.</a:t>
            </a:r>
            <a:endParaRPr lang="en-US" sz="1900" dirty="0"/>
          </a:p>
        </p:txBody>
      </p:sp>
      <p:sp>
        <p:nvSpPr>
          <p:cNvPr id="5" name="Text 3"/>
          <p:cNvSpPr/>
          <p:nvPr/>
        </p:nvSpPr>
        <p:spPr>
          <a:xfrm>
            <a:off x="863798" y="5341501"/>
            <a:ext cx="5422225" cy="420648"/>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Architectural Foundation: MVC</a:t>
            </a:r>
            <a:endParaRPr lang="en-US" sz="2650" dirty="0"/>
          </a:p>
        </p:txBody>
      </p:sp>
      <p:sp>
        <p:nvSpPr>
          <p:cNvPr id="6" name="Text 4"/>
          <p:cNvSpPr/>
          <p:nvPr/>
        </p:nvSpPr>
        <p:spPr>
          <a:xfrm>
            <a:off x="863798" y="6008965"/>
            <a:ext cx="6150293" cy="111049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The system is built upon the </a:t>
            </a:r>
            <a:pPr algn="l" indent="0" marL="0">
              <a:lnSpc>
                <a:spcPts val="2900"/>
              </a:lnSpc>
              <a:buNone/>
            </a:pPr>
            <a:r>
              <a:rPr lang="en-US" sz="1900" b="1" dirty="0">
                <a:solidFill>
                  <a:srgbClr val="3D3838"/>
                </a:solidFill>
                <a:latin typeface="Source Sans 3" pitchFamily="34" charset="0"/>
                <a:ea typeface="Source Sans 3" pitchFamily="34" charset="-122"/>
                <a:cs typeface="Source Sans 3" pitchFamily="34" charset="-120"/>
              </a:rPr>
              <a:t>Model-View-Controller (MVC)</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architectural pattern, ensuring a clear separation of concerns, modularity, and maintainability.</a:t>
            </a:r>
            <a:endParaRPr lang="en-US" sz="1900" dirty="0"/>
          </a:p>
        </p:txBody>
      </p:sp>
      <p:sp>
        <p:nvSpPr>
          <p:cNvPr id="7" name="Text 5"/>
          <p:cNvSpPr/>
          <p:nvPr/>
        </p:nvSpPr>
        <p:spPr>
          <a:xfrm>
            <a:off x="7623929" y="2206228"/>
            <a:ext cx="3365778" cy="420648"/>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Montserrat Bold" pitchFamily="34" charset="0"/>
                <a:ea typeface="Montserrat Bold" pitchFamily="34" charset="-122"/>
                <a:cs typeface="Montserrat Bold" pitchFamily="34" charset="-120"/>
              </a:rPr>
              <a:t>Key Technologies</a:t>
            </a:r>
            <a:endParaRPr lang="en-US" sz="2650" dirty="0"/>
          </a:p>
        </p:txBody>
      </p:sp>
      <p:sp>
        <p:nvSpPr>
          <p:cNvPr id="8" name="Text 6"/>
          <p:cNvSpPr/>
          <p:nvPr/>
        </p:nvSpPr>
        <p:spPr>
          <a:xfrm>
            <a:off x="7623929" y="2873693"/>
            <a:ext cx="6150293" cy="370165"/>
          </a:xfrm>
          <a:prstGeom prst="rect">
            <a:avLst/>
          </a:prstGeom>
          <a:noFill/>
          <a:ln/>
        </p:spPr>
        <p:txBody>
          <a:bodyPr wrap="none" lIns="0" tIns="0" rIns="0" bIns="0" rtlCol="0" anchor="t"/>
          <a:lstStyle/>
          <a:p>
            <a:pPr algn="l" marL="342900" indent="-342900">
              <a:lnSpc>
                <a:spcPts val="2900"/>
              </a:lnSpc>
              <a:buSzPct val="100000"/>
              <a:buChar char="•"/>
            </a:pPr>
            <a:r>
              <a:rPr lang="en-US" sz="1900" b="1" dirty="0">
                <a:solidFill>
                  <a:srgbClr val="3D3838"/>
                </a:solidFill>
                <a:latin typeface="Source Sans 3" pitchFamily="34" charset="0"/>
                <a:ea typeface="Source Sans 3" pitchFamily="34" charset="-122"/>
                <a:cs typeface="Source Sans 3" pitchFamily="34" charset="-120"/>
              </a:rPr>
              <a:t>Java</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Core programming language for business logic.</a:t>
            </a:r>
            <a:endParaRPr lang="en-US" sz="1900" dirty="0"/>
          </a:p>
        </p:txBody>
      </p:sp>
      <p:sp>
        <p:nvSpPr>
          <p:cNvPr id="9" name="Text 7"/>
          <p:cNvSpPr/>
          <p:nvPr/>
        </p:nvSpPr>
        <p:spPr>
          <a:xfrm>
            <a:off x="7623929" y="3330178"/>
            <a:ext cx="6150293" cy="74033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3" pitchFamily="34" charset="0"/>
                <a:ea typeface="Source Sans 3" pitchFamily="34" charset="-122"/>
                <a:cs typeface="Source Sans 3" pitchFamily="34" charset="-120"/>
              </a:rPr>
              <a:t>JSF (JavaServer Faces 2)</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Robust framework for the user interface.</a:t>
            </a:r>
            <a:endParaRPr lang="en-US" sz="1900" dirty="0"/>
          </a:p>
        </p:txBody>
      </p:sp>
      <p:sp>
        <p:nvSpPr>
          <p:cNvPr id="10" name="Text 8"/>
          <p:cNvSpPr/>
          <p:nvPr/>
        </p:nvSpPr>
        <p:spPr>
          <a:xfrm>
            <a:off x="7623929" y="4156829"/>
            <a:ext cx="6150293" cy="74033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3" pitchFamily="34" charset="0"/>
                <a:ea typeface="Source Sans 3" pitchFamily="34" charset="-122"/>
                <a:cs typeface="Source Sans 3" pitchFamily="34" charset="-120"/>
              </a:rPr>
              <a:t>Hibernate 3.6</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ORM tool for seamless database interaction.</a:t>
            </a:r>
            <a:endParaRPr lang="en-US" sz="1900" dirty="0"/>
          </a:p>
        </p:txBody>
      </p:sp>
      <p:sp>
        <p:nvSpPr>
          <p:cNvPr id="11" name="Text 9"/>
          <p:cNvSpPr/>
          <p:nvPr/>
        </p:nvSpPr>
        <p:spPr>
          <a:xfrm>
            <a:off x="7623929" y="4983480"/>
            <a:ext cx="6150293" cy="370165"/>
          </a:xfrm>
          <a:prstGeom prst="rect">
            <a:avLst/>
          </a:prstGeom>
          <a:noFill/>
          <a:ln/>
        </p:spPr>
        <p:txBody>
          <a:bodyPr wrap="none" lIns="0" tIns="0" rIns="0" bIns="0" rtlCol="0" anchor="t"/>
          <a:lstStyle/>
          <a:p>
            <a:pPr algn="l" marL="342900" indent="-342900">
              <a:lnSpc>
                <a:spcPts val="2900"/>
              </a:lnSpc>
              <a:buSzPct val="100000"/>
              <a:buChar char="•"/>
            </a:pPr>
            <a:r>
              <a:rPr lang="en-US" sz="1900" b="1" dirty="0">
                <a:solidFill>
                  <a:srgbClr val="3D3838"/>
                </a:solidFill>
                <a:latin typeface="Source Sans 3" pitchFamily="34" charset="0"/>
                <a:ea typeface="Source Sans 3" pitchFamily="34" charset="-122"/>
                <a:cs typeface="Source Sans 3" pitchFamily="34" charset="-120"/>
              </a:rPr>
              <a:t>MySQL</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Relational database for data persistence.</a:t>
            </a:r>
            <a:endParaRPr lang="en-US" sz="1900" dirty="0"/>
          </a:p>
        </p:txBody>
      </p:sp>
      <p:sp>
        <p:nvSpPr>
          <p:cNvPr id="12" name="Text 10"/>
          <p:cNvSpPr/>
          <p:nvPr/>
        </p:nvSpPr>
        <p:spPr>
          <a:xfrm>
            <a:off x="7623929" y="5439966"/>
            <a:ext cx="6150293" cy="740331"/>
          </a:xfrm>
          <a:prstGeom prst="rect">
            <a:avLst/>
          </a:prstGeom>
          <a:noFill/>
          <a:ln/>
        </p:spPr>
        <p:txBody>
          <a:bodyPr wrap="square" lIns="0" tIns="0" rIns="0" bIns="0" rtlCol="0" anchor="t"/>
          <a:lstStyle/>
          <a:p>
            <a:pPr algn="l" marL="342900" indent="-342900">
              <a:lnSpc>
                <a:spcPts val="2900"/>
              </a:lnSpc>
              <a:buSzPct val="100000"/>
              <a:buChar char="•"/>
            </a:pPr>
            <a:r>
              <a:rPr lang="en-US" sz="1900" b="1" dirty="0">
                <a:solidFill>
                  <a:srgbClr val="3D3838"/>
                </a:solidFill>
                <a:latin typeface="Source Sans 3" pitchFamily="34" charset="0"/>
                <a:ea typeface="Source Sans 3" pitchFamily="34" charset="-122"/>
                <a:cs typeface="Source Sans 3" pitchFamily="34" charset="-120"/>
              </a:rPr>
              <a:t>Log4j 3.24</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Logging utility for effective debugging and monitoring.</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695093"/>
            <a:ext cx="8229124" cy="701278"/>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Module 1: Pharmacy Module</a:t>
            </a:r>
            <a:endParaRPr lang="en-US" sz="4400" dirty="0"/>
          </a:p>
        </p:txBody>
      </p:sp>
      <p:sp>
        <p:nvSpPr>
          <p:cNvPr id="3" name="Shape 1"/>
          <p:cNvSpPr/>
          <p:nvPr/>
        </p:nvSpPr>
        <p:spPr>
          <a:xfrm>
            <a:off x="863798" y="2890004"/>
            <a:ext cx="4136350" cy="3644384"/>
          </a:xfrm>
          <a:prstGeom prst="roundRect">
            <a:avLst>
              <a:gd name="adj" fmla="val 4015"/>
            </a:avLst>
          </a:prstGeom>
          <a:solidFill>
            <a:srgbClr val="FFFFFF"/>
          </a:solidFill>
          <a:ln w="30480">
            <a:solidFill>
              <a:srgbClr val="D8D4D4"/>
            </a:solidFill>
            <a:prstDash val="solid"/>
          </a:ln>
        </p:spPr>
      </p:sp>
      <p:sp>
        <p:nvSpPr>
          <p:cNvPr id="4" name="Shape 2"/>
          <p:cNvSpPr/>
          <p:nvPr/>
        </p:nvSpPr>
        <p:spPr>
          <a:xfrm>
            <a:off x="833318" y="2890004"/>
            <a:ext cx="121920" cy="3644384"/>
          </a:xfrm>
          <a:prstGeom prst="roundRect">
            <a:avLst>
              <a:gd name="adj" fmla="val 30368"/>
            </a:avLst>
          </a:prstGeom>
          <a:solidFill>
            <a:srgbClr val="2D2E34"/>
          </a:solidFill>
          <a:ln/>
        </p:spPr>
      </p:sp>
      <p:sp>
        <p:nvSpPr>
          <p:cNvPr id="5" name="Text 3"/>
          <p:cNvSpPr/>
          <p:nvPr/>
        </p:nvSpPr>
        <p:spPr>
          <a:xfrm>
            <a:off x="1232535" y="3167301"/>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Admin Checks</a:t>
            </a:r>
            <a:endParaRPr lang="en-US" sz="2200" dirty="0"/>
          </a:p>
        </p:txBody>
      </p:sp>
      <p:sp>
        <p:nvSpPr>
          <p:cNvPr id="6" name="Text 4"/>
          <p:cNvSpPr/>
          <p:nvPr/>
        </p:nvSpPr>
        <p:spPr>
          <a:xfrm>
            <a:off x="1232535" y="3665934"/>
            <a:ext cx="3490317" cy="1850827"/>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As an admin, my main job is to check and approve new pharmacy sign-ups. This step makes sure all pharmacies follow our rules and standards.</a:t>
            </a:r>
            <a:endParaRPr lang="en-US" sz="1900" dirty="0"/>
          </a:p>
        </p:txBody>
      </p:sp>
      <p:sp>
        <p:nvSpPr>
          <p:cNvPr id="7" name="Shape 5"/>
          <p:cNvSpPr/>
          <p:nvPr/>
        </p:nvSpPr>
        <p:spPr>
          <a:xfrm>
            <a:off x="5246965" y="2890004"/>
            <a:ext cx="4136350" cy="3644384"/>
          </a:xfrm>
          <a:prstGeom prst="roundRect">
            <a:avLst>
              <a:gd name="adj" fmla="val 4015"/>
            </a:avLst>
          </a:prstGeom>
          <a:solidFill>
            <a:srgbClr val="FFFFFF"/>
          </a:solidFill>
          <a:ln w="30480">
            <a:solidFill>
              <a:srgbClr val="D8D4D4"/>
            </a:solidFill>
            <a:prstDash val="solid"/>
          </a:ln>
        </p:spPr>
      </p:sp>
      <p:sp>
        <p:nvSpPr>
          <p:cNvPr id="8" name="Shape 6"/>
          <p:cNvSpPr/>
          <p:nvPr/>
        </p:nvSpPr>
        <p:spPr>
          <a:xfrm>
            <a:off x="5216485" y="2890004"/>
            <a:ext cx="121920" cy="3644384"/>
          </a:xfrm>
          <a:prstGeom prst="roundRect">
            <a:avLst>
              <a:gd name="adj" fmla="val 30368"/>
            </a:avLst>
          </a:prstGeom>
          <a:solidFill>
            <a:srgbClr val="2D2E34"/>
          </a:solidFill>
          <a:ln/>
        </p:spPr>
      </p:sp>
      <p:sp>
        <p:nvSpPr>
          <p:cNvPr id="9" name="Text 7"/>
          <p:cNvSpPr/>
          <p:nvPr/>
        </p:nvSpPr>
        <p:spPr>
          <a:xfrm>
            <a:off x="5615702" y="3167301"/>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Check Details</a:t>
            </a:r>
            <a:endParaRPr lang="en-US" sz="2200" dirty="0"/>
          </a:p>
        </p:txBody>
      </p:sp>
      <p:sp>
        <p:nvSpPr>
          <p:cNvPr id="10" name="Text 8"/>
          <p:cNvSpPr/>
          <p:nvPr/>
        </p:nvSpPr>
        <p:spPr>
          <a:xfrm>
            <a:off x="5615702" y="3665934"/>
            <a:ext cx="3490317" cy="2591157"/>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To approve a pharmacy, we check important details like their </a:t>
            </a:r>
            <a:pPr algn="l" indent="0" marL="0">
              <a:lnSpc>
                <a:spcPts val="2900"/>
              </a:lnSpc>
              <a:buNone/>
            </a:pPr>
            <a:r>
              <a:rPr lang="en-US" sz="1900" b="1" dirty="0">
                <a:solidFill>
                  <a:srgbClr val="3D3838"/>
                </a:solidFill>
                <a:latin typeface="Source Sans 3" pitchFamily="34" charset="0"/>
                <a:ea typeface="Source Sans 3" pitchFamily="34" charset="-122"/>
                <a:cs typeface="Source Sans 3" pitchFamily="34" charset="-120"/>
              </a:rPr>
              <a:t>Pharmacy Name, Aadhaar Number, GST Number,</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and </a:t>
            </a:r>
            <a:pPr algn="l" indent="0" marL="0">
              <a:lnSpc>
                <a:spcPts val="2900"/>
              </a:lnSpc>
              <a:buNone/>
            </a:pPr>
            <a:r>
              <a:rPr lang="en-US" sz="1900" b="1" dirty="0">
                <a:solidFill>
                  <a:srgbClr val="3D3838"/>
                </a:solidFill>
                <a:latin typeface="Source Sans 3" pitchFamily="34" charset="0"/>
                <a:ea typeface="Source Sans 3" pitchFamily="34" charset="-122"/>
                <a:cs typeface="Source Sans 3" pitchFamily="34" charset="-120"/>
              </a:rPr>
              <a:t>License Number</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Our system automatically spots anything that doesn't meet the rules.</a:t>
            </a:r>
            <a:endParaRPr lang="en-US" sz="1900" dirty="0"/>
          </a:p>
        </p:txBody>
      </p:sp>
      <p:sp>
        <p:nvSpPr>
          <p:cNvPr id="11" name="Shape 9"/>
          <p:cNvSpPr/>
          <p:nvPr/>
        </p:nvSpPr>
        <p:spPr>
          <a:xfrm>
            <a:off x="9630132" y="2890004"/>
            <a:ext cx="4136350" cy="3644384"/>
          </a:xfrm>
          <a:prstGeom prst="roundRect">
            <a:avLst>
              <a:gd name="adj" fmla="val 4015"/>
            </a:avLst>
          </a:prstGeom>
          <a:solidFill>
            <a:srgbClr val="FFFFFF"/>
          </a:solidFill>
          <a:ln w="30480">
            <a:solidFill>
              <a:srgbClr val="D8D4D4"/>
            </a:solidFill>
            <a:prstDash val="solid"/>
          </a:ln>
        </p:spPr>
      </p:sp>
      <p:sp>
        <p:nvSpPr>
          <p:cNvPr id="12" name="Shape 10"/>
          <p:cNvSpPr/>
          <p:nvPr/>
        </p:nvSpPr>
        <p:spPr>
          <a:xfrm>
            <a:off x="9599652" y="2890004"/>
            <a:ext cx="121920" cy="3644384"/>
          </a:xfrm>
          <a:prstGeom prst="roundRect">
            <a:avLst>
              <a:gd name="adj" fmla="val 30368"/>
            </a:avLst>
          </a:prstGeom>
          <a:solidFill>
            <a:srgbClr val="2D2E34"/>
          </a:solidFill>
          <a:ln/>
        </p:spPr>
      </p:sp>
      <p:sp>
        <p:nvSpPr>
          <p:cNvPr id="13" name="Text 11"/>
          <p:cNvSpPr/>
          <p:nvPr/>
        </p:nvSpPr>
        <p:spPr>
          <a:xfrm>
            <a:off x="9998869" y="3167301"/>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Automatic Emails</a:t>
            </a:r>
            <a:endParaRPr lang="en-US" sz="2200" dirty="0"/>
          </a:p>
        </p:txBody>
      </p:sp>
      <p:sp>
        <p:nvSpPr>
          <p:cNvPr id="14" name="Text 12"/>
          <p:cNvSpPr/>
          <p:nvPr/>
        </p:nvSpPr>
        <p:spPr>
          <a:xfrm>
            <a:off x="9998869" y="3665934"/>
            <a:ext cx="3490317" cy="2591157"/>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After we review an application, the system automatically sends an email to the pharmacy. This email tells them if they are approved or not and gives them clear next steps. It makes talking with applicants much faster.</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718548"/>
            <a:ext cx="11949589" cy="701278"/>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Pharmacy Module: Data Validation Rules</a:t>
            </a:r>
            <a:endParaRPr lang="en-US" sz="4400" dirty="0"/>
          </a:p>
        </p:txBody>
      </p:sp>
      <p:sp>
        <p:nvSpPr>
          <p:cNvPr id="3" name="Shape 1"/>
          <p:cNvSpPr/>
          <p:nvPr/>
        </p:nvSpPr>
        <p:spPr>
          <a:xfrm>
            <a:off x="863798" y="2913459"/>
            <a:ext cx="4136350" cy="2579608"/>
          </a:xfrm>
          <a:prstGeom prst="roundRect">
            <a:avLst>
              <a:gd name="adj" fmla="val 1435"/>
            </a:avLst>
          </a:prstGeom>
          <a:solidFill>
            <a:srgbClr val="FFFFFF"/>
          </a:solidFill>
          <a:ln w="30480">
            <a:solidFill>
              <a:srgbClr val="D8D4D4"/>
            </a:solidFill>
            <a:prstDash val="solid"/>
          </a:ln>
        </p:spPr>
      </p:sp>
      <p:sp>
        <p:nvSpPr>
          <p:cNvPr id="4" name="Text 2"/>
          <p:cNvSpPr/>
          <p:nvPr/>
        </p:nvSpPr>
        <p:spPr>
          <a:xfrm>
            <a:off x="1141095" y="3190756"/>
            <a:ext cx="3581757" cy="701278"/>
          </a:xfrm>
          <a:prstGeom prst="rect">
            <a:avLst/>
          </a:prstGeom>
          <a:noFill/>
          <a:ln/>
        </p:spPr>
        <p:txBody>
          <a:bodyPr wrap="squar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Aadhaar Number Format</a:t>
            </a:r>
            <a:endParaRPr lang="en-US" sz="2200" dirty="0"/>
          </a:p>
        </p:txBody>
      </p:sp>
      <p:sp>
        <p:nvSpPr>
          <p:cNvPr id="5" name="Text 3"/>
          <p:cNvSpPr/>
          <p:nvPr/>
        </p:nvSpPr>
        <p:spPr>
          <a:xfrm>
            <a:off x="1141095" y="4040029"/>
            <a:ext cx="3581757" cy="115621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Mandatory format: </a:t>
            </a:r>
            <a:pPr algn="l" indent="0" marL="0">
              <a:lnSpc>
                <a:spcPts val="2900"/>
              </a:lnSpc>
              <a:buNone/>
            </a:pPr>
            <a:r>
              <a:rPr lang="en-US" sz="1900" dirty="0">
                <a:solidFill>
                  <a:srgbClr val="3D3838"/>
                </a:solidFill>
                <a:highlight>
                  <a:srgbClr val="F2F2F2"/>
                </a:highlight>
                <a:latin typeface="Consolas" pitchFamily="34" charset="0"/>
                <a:ea typeface="Consolas" pitchFamily="34" charset="-122"/>
                <a:cs typeface="Consolas" pitchFamily="34" charset="-120"/>
              </a:rPr>
              <a:t>AADHAR</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followed by exactly 6 digits. </a:t>
            </a:r>
            <a:pPr algn="l" indent="0" marL="0">
              <a:lnSpc>
                <a:spcPts val="2900"/>
              </a:lnSpc>
              <a:buNone/>
            </a:pPr>
            <a:r>
              <a:rPr lang="en-US" sz="1900" b="1" dirty="0">
                <a:solidFill>
                  <a:srgbClr val="3D3838"/>
                </a:solidFill>
                <a:latin typeface="Source Sans 3" pitchFamily="34" charset="0"/>
                <a:ea typeface="Source Sans 3" pitchFamily="34" charset="-122"/>
                <a:cs typeface="Source Sans 3" pitchFamily="34" charset="-120"/>
              </a:rPr>
              <a:t>Example:</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a:t>
            </a:r>
            <a:pPr algn="l" indent="0" marL="0">
              <a:lnSpc>
                <a:spcPts val="2900"/>
              </a:lnSpc>
              <a:buNone/>
            </a:pPr>
            <a:r>
              <a:rPr lang="en-US" sz="1900" dirty="0">
                <a:solidFill>
                  <a:srgbClr val="3D3838"/>
                </a:solidFill>
                <a:highlight>
                  <a:srgbClr val="F2F2F2"/>
                </a:highlight>
                <a:latin typeface="Consolas" pitchFamily="34" charset="0"/>
                <a:ea typeface="Consolas" pitchFamily="34" charset="-122"/>
                <a:cs typeface="Consolas" pitchFamily="34" charset="-120"/>
              </a:rPr>
              <a:t>AADHAR123456</a:t>
            </a:r>
            <a:endParaRPr lang="en-US" sz="1900" dirty="0"/>
          </a:p>
        </p:txBody>
      </p:sp>
      <p:sp>
        <p:nvSpPr>
          <p:cNvPr id="6" name="Shape 4"/>
          <p:cNvSpPr/>
          <p:nvPr/>
        </p:nvSpPr>
        <p:spPr>
          <a:xfrm>
            <a:off x="5246965" y="2913459"/>
            <a:ext cx="4136350" cy="2579608"/>
          </a:xfrm>
          <a:prstGeom prst="roundRect">
            <a:avLst>
              <a:gd name="adj" fmla="val 1435"/>
            </a:avLst>
          </a:prstGeom>
          <a:solidFill>
            <a:srgbClr val="FFFFFF"/>
          </a:solidFill>
          <a:ln w="30480">
            <a:solidFill>
              <a:srgbClr val="D8D4D4"/>
            </a:solidFill>
            <a:prstDash val="solid"/>
          </a:ln>
        </p:spPr>
      </p:sp>
      <p:sp>
        <p:nvSpPr>
          <p:cNvPr id="7" name="Text 5"/>
          <p:cNvSpPr/>
          <p:nvPr/>
        </p:nvSpPr>
        <p:spPr>
          <a:xfrm>
            <a:off x="5524262" y="3190756"/>
            <a:ext cx="3577590"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License Number Pattern</a:t>
            </a:r>
            <a:endParaRPr lang="en-US" sz="2200" dirty="0"/>
          </a:p>
        </p:txBody>
      </p:sp>
      <p:sp>
        <p:nvSpPr>
          <p:cNvPr id="8" name="Text 6"/>
          <p:cNvSpPr/>
          <p:nvPr/>
        </p:nvSpPr>
        <p:spPr>
          <a:xfrm>
            <a:off x="5524262" y="3689390"/>
            <a:ext cx="3581757" cy="1156216"/>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Must start with </a:t>
            </a:r>
            <a:pPr algn="l" indent="0" marL="0">
              <a:lnSpc>
                <a:spcPts val="2900"/>
              </a:lnSpc>
              <a:buNone/>
            </a:pPr>
            <a:r>
              <a:rPr lang="en-US" sz="1900" dirty="0">
                <a:solidFill>
                  <a:srgbClr val="3D3838"/>
                </a:solidFill>
                <a:highlight>
                  <a:srgbClr val="F2F2F2"/>
                </a:highlight>
                <a:latin typeface="Consolas" pitchFamily="34" charset="0"/>
                <a:ea typeface="Consolas" pitchFamily="34" charset="-122"/>
                <a:cs typeface="Consolas" pitchFamily="34" charset="-120"/>
              </a:rPr>
              <a:t>LIC</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followed by exactly 5 digits. </a:t>
            </a:r>
            <a:pPr algn="l" indent="0" marL="0">
              <a:lnSpc>
                <a:spcPts val="2900"/>
              </a:lnSpc>
              <a:buNone/>
            </a:pPr>
            <a:r>
              <a:rPr lang="en-US" sz="1900" b="1" dirty="0">
                <a:solidFill>
                  <a:srgbClr val="3D3838"/>
                </a:solidFill>
                <a:latin typeface="Source Sans 3" pitchFamily="34" charset="0"/>
                <a:ea typeface="Source Sans 3" pitchFamily="34" charset="-122"/>
                <a:cs typeface="Source Sans 3" pitchFamily="34" charset="-120"/>
              </a:rPr>
              <a:t>Example:</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a:t>
            </a:r>
            <a:pPr algn="l" indent="0" marL="0">
              <a:lnSpc>
                <a:spcPts val="2900"/>
              </a:lnSpc>
              <a:buNone/>
            </a:pPr>
            <a:r>
              <a:rPr lang="en-US" sz="1900" dirty="0">
                <a:solidFill>
                  <a:srgbClr val="3D3838"/>
                </a:solidFill>
                <a:highlight>
                  <a:srgbClr val="F2F2F2"/>
                </a:highlight>
                <a:latin typeface="Consolas" pitchFamily="34" charset="0"/>
                <a:ea typeface="Consolas" pitchFamily="34" charset="-122"/>
                <a:cs typeface="Consolas" pitchFamily="34" charset="-120"/>
              </a:rPr>
              <a:t>LIC12345</a:t>
            </a:r>
            <a:endParaRPr lang="en-US" sz="1900" dirty="0"/>
          </a:p>
        </p:txBody>
      </p:sp>
      <p:sp>
        <p:nvSpPr>
          <p:cNvPr id="9" name="Shape 7"/>
          <p:cNvSpPr/>
          <p:nvPr/>
        </p:nvSpPr>
        <p:spPr>
          <a:xfrm>
            <a:off x="9630132" y="2913459"/>
            <a:ext cx="4136350" cy="2579608"/>
          </a:xfrm>
          <a:prstGeom prst="roundRect">
            <a:avLst>
              <a:gd name="adj" fmla="val 1435"/>
            </a:avLst>
          </a:prstGeom>
          <a:solidFill>
            <a:srgbClr val="FFFFFF"/>
          </a:solidFill>
          <a:ln w="30480">
            <a:solidFill>
              <a:srgbClr val="D8D4D4"/>
            </a:solidFill>
            <a:prstDash val="solid"/>
          </a:ln>
        </p:spPr>
      </p:sp>
      <p:sp>
        <p:nvSpPr>
          <p:cNvPr id="10" name="Text 8"/>
          <p:cNvSpPr/>
          <p:nvPr/>
        </p:nvSpPr>
        <p:spPr>
          <a:xfrm>
            <a:off x="9907429" y="3190756"/>
            <a:ext cx="3321010" cy="350639"/>
          </a:xfrm>
          <a:prstGeom prst="rect">
            <a:avLst/>
          </a:prstGeom>
          <a:noFill/>
          <a:ln/>
        </p:spPr>
        <p:txBody>
          <a:bodyPr wrap="none" lIns="0" tIns="0" rIns="0" bIns="0" rtlCol="0" anchor="t"/>
          <a:lstStyle/>
          <a:p>
            <a:pPr algn="l" indent="0" marL="0">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GST Number Structure</a:t>
            </a:r>
            <a:endParaRPr lang="en-US" sz="2200" dirty="0"/>
          </a:p>
        </p:txBody>
      </p:sp>
      <p:sp>
        <p:nvSpPr>
          <p:cNvPr id="11" name="Text 9"/>
          <p:cNvSpPr/>
          <p:nvPr/>
        </p:nvSpPr>
        <p:spPr>
          <a:xfrm>
            <a:off x="9907429" y="3689390"/>
            <a:ext cx="3581757" cy="152638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Requires </a:t>
            </a:r>
            <a:pPr algn="l" indent="0" marL="0">
              <a:lnSpc>
                <a:spcPts val="2900"/>
              </a:lnSpc>
              <a:buNone/>
            </a:pPr>
            <a:r>
              <a:rPr lang="en-US" sz="1900" dirty="0">
                <a:solidFill>
                  <a:srgbClr val="3D3838"/>
                </a:solidFill>
                <a:highlight>
                  <a:srgbClr val="F2F2F2"/>
                </a:highlight>
                <a:latin typeface="Consolas" pitchFamily="34" charset="0"/>
                <a:ea typeface="Consolas" pitchFamily="34" charset="-122"/>
                <a:cs typeface="Consolas" pitchFamily="34" charset="-120"/>
              </a:rPr>
              <a:t>GSTIN</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prefix, then 4 digits, and 2 alphanumeric characters. </a:t>
            </a:r>
            <a:pPr algn="l" indent="0" marL="0">
              <a:lnSpc>
                <a:spcPts val="2900"/>
              </a:lnSpc>
              <a:buNone/>
            </a:pPr>
            <a:r>
              <a:rPr lang="en-US" sz="1900" b="1" dirty="0">
                <a:solidFill>
                  <a:srgbClr val="3D3838"/>
                </a:solidFill>
                <a:latin typeface="Source Sans 3" pitchFamily="34" charset="0"/>
                <a:ea typeface="Source Sans 3" pitchFamily="34" charset="-122"/>
                <a:cs typeface="Source Sans 3" pitchFamily="34" charset="-120"/>
              </a:rPr>
              <a:t>Example:</a:t>
            </a:r>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 </a:t>
            </a:r>
            <a:pPr algn="l" indent="0" marL="0">
              <a:lnSpc>
                <a:spcPts val="2900"/>
              </a:lnSpc>
              <a:buNone/>
            </a:pPr>
            <a:r>
              <a:rPr lang="en-US" sz="1900" dirty="0">
                <a:solidFill>
                  <a:srgbClr val="3D3838"/>
                </a:solidFill>
                <a:highlight>
                  <a:srgbClr val="F2F2F2"/>
                </a:highlight>
                <a:latin typeface="Consolas" pitchFamily="34" charset="0"/>
                <a:ea typeface="Consolas" pitchFamily="34" charset="-122"/>
                <a:cs typeface="Consolas" pitchFamily="34" charset="-120"/>
              </a:rPr>
              <a:t>GSTIN1234KP</a:t>
            </a:r>
            <a:endParaRPr lang="en-US" sz="1900" dirty="0"/>
          </a:p>
        </p:txBody>
      </p:sp>
      <p:sp>
        <p:nvSpPr>
          <p:cNvPr id="12" name="Text 10"/>
          <p:cNvSpPr/>
          <p:nvPr/>
        </p:nvSpPr>
        <p:spPr>
          <a:xfrm>
            <a:off x="863798" y="5770721"/>
            <a:ext cx="12902803" cy="740331"/>
          </a:xfrm>
          <a:prstGeom prst="rect">
            <a:avLst/>
          </a:prstGeom>
          <a:noFill/>
          <a:ln/>
        </p:spPr>
        <p:txBody>
          <a:bodyPr wrap="square" lIns="0" tIns="0" rIns="0" bIns="0" rtlCol="0" anchor="t"/>
          <a:lstStyle/>
          <a:p>
            <a:pPr algn="l" indent="0" marL="0">
              <a:lnSpc>
                <a:spcPts val="2900"/>
              </a:lnSpc>
              <a:buNone/>
            </a:pPr>
            <a:r>
              <a:rPr lang="en-US" sz="1900" dirty="0">
                <a:solidFill>
                  <a:srgbClr val="3D3838"/>
                </a:solidFill>
                <a:latin typeface="Source Sans 3" pitchFamily="34" charset="0"/>
                <a:ea typeface="Source Sans 3" pitchFamily="34" charset="-122"/>
                <a:cs typeface="Source Sans 3" pitchFamily="34" charset="-120"/>
              </a:rPr>
              <a:t>These stringent validation rules ensure data quality and compliance, preventing erroneous or fraudulent pharmacy registrations from entering the system. Robust exception handling is integrated for all validation failures.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3540" y="552807"/>
            <a:ext cx="8913971" cy="571143"/>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Montserrat Bold" pitchFamily="34" charset="0"/>
                <a:ea typeface="Montserrat Bold" pitchFamily="34" charset="-122"/>
                <a:cs typeface="Montserrat Bold" pitchFamily="34" charset="-120"/>
              </a:rPr>
              <a:t>Pharmacy Module: Database Schema</a:t>
            </a:r>
            <a:endParaRPr lang="en-US" sz="3550" dirty="0"/>
          </a:p>
        </p:txBody>
      </p:sp>
      <p:sp>
        <p:nvSpPr>
          <p:cNvPr id="3" name="Text 1"/>
          <p:cNvSpPr/>
          <p:nvPr/>
        </p:nvSpPr>
        <p:spPr>
          <a:xfrm>
            <a:off x="703540" y="1626394"/>
            <a:ext cx="2741414" cy="342662"/>
          </a:xfrm>
          <a:prstGeom prst="rect">
            <a:avLst/>
          </a:prstGeom>
          <a:noFill/>
          <a:ln/>
        </p:spPr>
        <p:txBody>
          <a:bodyPr wrap="none" lIns="0" tIns="0" rIns="0" bIns="0" rtlCol="0" anchor="t"/>
          <a:lstStyle/>
          <a:p>
            <a:pPr algn="l" indent="0" marL="0">
              <a:lnSpc>
                <a:spcPts val="2650"/>
              </a:lnSpc>
              <a:buNone/>
            </a:pPr>
            <a:r>
              <a:rPr lang="en-US" sz="2150" b="1" dirty="0">
                <a:solidFill>
                  <a:srgbClr val="000000"/>
                </a:solidFill>
                <a:latin typeface="Montserrat Bold" pitchFamily="34" charset="0"/>
                <a:ea typeface="Montserrat Bold" pitchFamily="34" charset="-122"/>
                <a:cs typeface="Montserrat Bold" pitchFamily="34" charset="-120"/>
              </a:rPr>
              <a:t>Pharmacy Details</a:t>
            </a:r>
            <a:endParaRPr lang="en-US" sz="2150" dirty="0"/>
          </a:p>
        </p:txBody>
      </p:sp>
      <p:sp>
        <p:nvSpPr>
          <p:cNvPr id="4" name="Text 2"/>
          <p:cNvSpPr/>
          <p:nvPr/>
        </p:nvSpPr>
        <p:spPr>
          <a:xfrm>
            <a:off x="703540" y="2170033"/>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pharmacy_id</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VARCHAR(10) (Primary Key)</a:t>
            </a:r>
            <a:endParaRPr lang="en-US" sz="1550" dirty="0"/>
          </a:p>
        </p:txBody>
      </p:sp>
      <p:sp>
        <p:nvSpPr>
          <p:cNvPr id="5" name="Text 3"/>
          <p:cNvSpPr/>
          <p:nvPr/>
        </p:nvSpPr>
        <p:spPr>
          <a:xfrm>
            <a:off x="703540" y="2541865"/>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pharmacy_name</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VARCHAR(100)</a:t>
            </a:r>
            <a:endParaRPr lang="en-US" sz="1550" dirty="0"/>
          </a:p>
        </p:txBody>
      </p:sp>
      <p:sp>
        <p:nvSpPr>
          <p:cNvPr id="6" name="Text 4"/>
          <p:cNvSpPr/>
          <p:nvPr/>
        </p:nvSpPr>
        <p:spPr>
          <a:xfrm>
            <a:off x="703540" y="2913698"/>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contact_no</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VARCHAR(15)</a:t>
            </a:r>
            <a:endParaRPr lang="en-US" sz="1550" dirty="0"/>
          </a:p>
        </p:txBody>
      </p:sp>
      <p:sp>
        <p:nvSpPr>
          <p:cNvPr id="7" name="Text 5"/>
          <p:cNvSpPr/>
          <p:nvPr/>
        </p:nvSpPr>
        <p:spPr>
          <a:xfrm>
            <a:off x="703540" y="3285530"/>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email</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VARCHAR(100)</a:t>
            </a:r>
            <a:endParaRPr lang="en-US" sz="1550" dirty="0"/>
          </a:p>
        </p:txBody>
      </p:sp>
      <p:sp>
        <p:nvSpPr>
          <p:cNvPr id="8" name="Text 6"/>
          <p:cNvSpPr/>
          <p:nvPr/>
        </p:nvSpPr>
        <p:spPr>
          <a:xfrm>
            <a:off x="703540" y="3657362"/>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password</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VARCHAR(45)</a:t>
            </a:r>
            <a:endParaRPr lang="en-US" sz="1550" dirty="0"/>
          </a:p>
        </p:txBody>
      </p:sp>
      <p:sp>
        <p:nvSpPr>
          <p:cNvPr id="9" name="Text 7"/>
          <p:cNvSpPr/>
          <p:nvPr/>
        </p:nvSpPr>
        <p:spPr>
          <a:xfrm>
            <a:off x="703540" y="4029194"/>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created_at</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TIMESTAMP</a:t>
            </a:r>
            <a:endParaRPr lang="en-US" sz="1550" dirty="0"/>
          </a:p>
        </p:txBody>
      </p:sp>
      <p:sp>
        <p:nvSpPr>
          <p:cNvPr id="10" name="Text 8"/>
          <p:cNvSpPr/>
          <p:nvPr/>
        </p:nvSpPr>
        <p:spPr>
          <a:xfrm>
            <a:off x="703540" y="4531757"/>
            <a:ext cx="2741414" cy="342662"/>
          </a:xfrm>
          <a:prstGeom prst="rect">
            <a:avLst/>
          </a:prstGeom>
          <a:noFill/>
          <a:ln/>
        </p:spPr>
        <p:txBody>
          <a:bodyPr wrap="none" lIns="0" tIns="0" rIns="0" bIns="0" rtlCol="0" anchor="t"/>
          <a:lstStyle/>
          <a:p>
            <a:pPr algn="l" indent="0" marL="0">
              <a:lnSpc>
                <a:spcPts val="2650"/>
              </a:lnSpc>
              <a:buNone/>
            </a:pPr>
            <a:r>
              <a:rPr lang="en-US" sz="2150" b="1" dirty="0">
                <a:solidFill>
                  <a:srgbClr val="000000"/>
                </a:solidFill>
                <a:latin typeface="Montserrat Bold" pitchFamily="34" charset="0"/>
                <a:ea typeface="Montserrat Bold" pitchFamily="34" charset="-122"/>
                <a:cs typeface="Montserrat Bold" pitchFamily="34" charset="-120"/>
              </a:rPr>
              <a:t>Location &amp; Status</a:t>
            </a:r>
            <a:endParaRPr lang="en-US" sz="2150" dirty="0"/>
          </a:p>
        </p:txBody>
      </p:sp>
      <p:sp>
        <p:nvSpPr>
          <p:cNvPr id="11" name="Text 9"/>
          <p:cNvSpPr/>
          <p:nvPr/>
        </p:nvSpPr>
        <p:spPr>
          <a:xfrm>
            <a:off x="703540" y="5075396"/>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state</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VARCHAR(50)</a:t>
            </a:r>
            <a:endParaRPr lang="en-US" sz="1550" dirty="0"/>
          </a:p>
        </p:txBody>
      </p:sp>
      <p:sp>
        <p:nvSpPr>
          <p:cNvPr id="12" name="Text 10"/>
          <p:cNvSpPr/>
          <p:nvPr/>
        </p:nvSpPr>
        <p:spPr>
          <a:xfrm>
            <a:off x="703540" y="5447228"/>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city</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VARCHAR(100)</a:t>
            </a:r>
            <a:endParaRPr lang="en-US" sz="1550" dirty="0"/>
          </a:p>
        </p:txBody>
      </p:sp>
      <p:sp>
        <p:nvSpPr>
          <p:cNvPr id="13" name="Text 11"/>
          <p:cNvSpPr/>
          <p:nvPr/>
        </p:nvSpPr>
        <p:spPr>
          <a:xfrm>
            <a:off x="703540" y="5819061"/>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pin_code</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VARCHAR(10)</a:t>
            </a:r>
            <a:endParaRPr lang="en-US" sz="1550" dirty="0"/>
          </a:p>
        </p:txBody>
      </p:sp>
      <p:sp>
        <p:nvSpPr>
          <p:cNvPr id="14" name="Text 12"/>
          <p:cNvSpPr/>
          <p:nvPr/>
        </p:nvSpPr>
        <p:spPr>
          <a:xfrm>
            <a:off x="703540" y="6190893"/>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address_line1</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VARCHAR(255)</a:t>
            </a:r>
            <a:endParaRPr lang="en-US" sz="1550" dirty="0"/>
          </a:p>
        </p:txBody>
      </p:sp>
      <p:sp>
        <p:nvSpPr>
          <p:cNvPr id="15" name="Text 13"/>
          <p:cNvSpPr/>
          <p:nvPr/>
        </p:nvSpPr>
        <p:spPr>
          <a:xfrm>
            <a:off x="703540" y="6562725"/>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license_no</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VARCHAR(20)</a:t>
            </a:r>
            <a:endParaRPr lang="en-US" sz="1550" dirty="0"/>
          </a:p>
        </p:txBody>
      </p:sp>
      <p:sp>
        <p:nvSpPr>
          <p:cNvPr id="16" name="Text 14"/>
          <p:cNvSpPr/>
          <p:nvPr/>
        </p:nvSpPr>
        <p:spPr>
          <a:xfrm>
            <a:off x="703540" y="6934557"/>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status</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VARCHAR(20)</a:t>
            </a:r>
            <a:endParaRPr lang="en-US" sz="1550" dirty="0"/>
          </a:p>
        </p:txBody>
      </p:sp>
      <p:sp>
        <p:nvSpPr>
          <p:cNvPr id="17" name="Text 15"/>
          <p:cNvSpPr/>
          <p:nvPr/>
        </p:nvSpPr>
        <p:spPr>
          <a:xfrm>
            <a:off x="703540" y="7306389"/>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gst_number</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VARCHAR(20)</a:t>
            </a:r>
            <a:endParaRPr lang="en-US" sz="1550" dirty="0"/>
          </a:p>
        </p:txBody>
      </p:sp>
      <p:sp>
        <p:nvSpPr>
          <p:cNvPr id="18" name="Text 16"/>
          <p:cNvSpPr/>
          <p:nvPr/>
        </p:nvSpPr>
        <p:spPr>
          <a:xfrm>
            <a:off x="7567970" y="1626394"/>
            <a:ext cx="2741414" cy="342662"/>
          </a:xfrm>
          <a:prstGeom prst="rect">
            <a:avLst/>
          </a:prstGeom>
          <a:noFill/>
          <a:ln/>
        </p:spPr>
        <p:txBody>
          <a:bodyPr wrap="none" lIns="0" tIns="0" rIns="0" bIns="0" rtlCol="0" anchor="t"/>
          <a:lstStyle/>
          <a:p>
            <a:pPr algn="l" indent="0" marL="0">
              <a:lnSpc>
                <a:spcPts val="2650"/>
              </a:lnSpc>
              <a:buNone/>
            </a:pPr>
            <a:r>
              <a:rPr lang="en-US" sz="2150" b="1" dirty="0">
                <a:solidFill>
                  <a:srgbClr val="000000"/>
                </a:solidFill>
                <a:latin typeface="Montserrat Bold" pitchFamily="34" charset="0"/>
                <a:ea typeface="Montserrat Bold" pitchFamily="34" charset="-122"/>
                <a:cs typeface="Montserrat Bold" pitchFamily="34" charset="-120"/>
              </a:rPr>
              <a:t>Owner Details</a:t>
            </a:r>
            <a:endParaRPr lang="en-US" sz="2150" dirty="0"/>
          </a:p>
        </p:txBody>
      </p:sp>
      <p:sp>
        <p:nvSpPr>
          <p:cNvPr id="19" name="Text 17"/>
          <p:cNvSpPr/>
          <p:nvPr/>
        </p:nvSpPr>
        <p:spPr>
          <a:xfrm>
            <a:off x="7567970" y="2170033"/>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first_name</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VARCHAR(100)</a:t>
            </a:r>
            <a:endParaRPr lang="en-US" sz="1550" dirty="0"/>
          </a:p>
        </p:txBody>
      </p:sp>
      <p:sp>
        <p:nvSpPr>
          <p:cNvPr id="20" name="Text 18"/>
          <p:cNvSpPr/>
          <p:nvPr/>
        </p:nvSpPr>
        <p:spPr>
          <a:xfrm>
            <a:off x="7567970" y="2541865"/>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middle_name</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VARCHAR(100)</a:t>
            </a:r>
            <a:endParaRPr lang="en-US" sz="1550" dirty="0"/>
          </a:p>
        </p:txBody>
      </p:sp>
      <p:sp>
        <p:nvSpPr>
          <p:cNvPr id="21" name="Text 19"/>
          <p:cNvSpPr/>
          <p:nvPr/>
        </p:nvSpPr>
        <p:spPr>
          <a:xfrm>
            <a:off x="7567970" y="2913698"/>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last_name</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VARCHAR(100)</a:t>
            </a:r>
            <a:endParaRPr lang="en-US" sz="1550" dirty="0"/>
          </a:p>
        </p:txBody>
      </p:sp>
      <p:sp>
        <p:nvSpPr>
          <p:cNvPr id="22" name="Text 20"/>
          <p:cNvSpPr/>
          <p:nvPr/>
        </p:nvSpPr>
        <p:spPr>
          <a:xfrm>
            <a:off x="7567970" y="3285530"/>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gender</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VARCHAR(10)</a:t>
            </a:r>
            <a:endParaRPr lang="en-US" sz="1550" dirty="0"/>
          </a:p>
        </p:txBody>
      </p:sp>
      <p:sp>
        <p:nvSpPr>
          <p:cNvPr id="23" name="Text 21"/>
          <p:cNvSpPr/>
          <p:nvPr/>
        </p:nvSpPr>
        <p:spPr>
          <a:xfrm>
            <a:off x="7567970" y="3657362"/>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owner_mobile</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VARCHAR(20)</a:t>
            </a:r>
            <a:endParaRPr lang="en-US" sz="1550" dirty="0"/>
          </a:p>
        </p:txBody>
      </p:sp>
      <p:sp>
        <p:nvSpPr>
          <p:cNvPr id="24" name="Text 22"/>
          <p:cNvSpPr/>
          <p:nvPr/>
        </p:nvSpPr>
        <p:spPr>
          <a:xfrm>
            <a:off x="7567970" y="4029194"/>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owner_email</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VARCHAR(100)</a:t>
            </a:r>
            <a:endParaRPr lang="en-US" sz="1550" dirty="0"/>
          </a:p>
        </p:txBody>
      </p:sp>
      <p:sp>
        <p:nvSpPr>
          <p:cNvPr id="25" name="Text 23"/>
          <p:cNvSpPr/>
          <p:nvPr/>
        </p:nvSpPr>
        <p:spPr>
          <a:xfrm>
            <a:off x="7567970" y="4401026"/>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aadhar</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VARCHAR(20)</a:t>
            </a:r>
            <a:endParaRPr lang="en-US" sz="1550" dirty="0"/>
          </a:p>
        </p:txBody>
      </p:sp>
      <p:sp>
        <p:nvSpPr>
          <p:cNvPr id="26" name="Text 24"/>
          <p:cNvSpPr/>
          <p:nvPr/>
        </p:nvSpPr>
        <p:spPr>
          <a:xfrm>
            <a:off x="7567970" y="4772858"/>
            <a:ext cx="6366510" cy="301585"/>
          </a:xfrm>
          <a:prstGeom prst="rect">
            <a:avLst/>
          </a:prstGeom>
          <a:noFill/>
          <a:ln/>
        </p:spPr>
        <p:txBody>
          <a:bodyPr wrap="none" lIns="0" tIns="0" rIns="0" bIns="0" rtlCol="0" anchor="t"/>
          <a:lstStyle/>
          <a:p>
            <a:pPr algn="l" marL="342900" indent="-342900">
              <a:lnSpc>
                <a:spcPts val="2350"/>
              </a:lnSpc>
              <a:buSzPct val="100000"/>
              <a:buChar char="•"/>
            </a:pPr>
            <a:r>
              <a:rPr lang="en-US" sz="1550" b="1" dirty="0">
                <a:solidFill>
                  <a:srgbClr val="3D3838"/>
                </a:solidFill>
                <a:latin typeface="Source Sans 3" pitchFamily="34" charset="0"/>
                <a:ea typeface="Source Sans 3" pitchFamily="34" charset="-122"/>
                <a:cs typeface="Source Sans 3" pitchFamily="34" charset="-120"/>
              </a:rPr>
              <a:t>owner_address</a:t>
            </a:r>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 VARCHAR(255)</a:t>
            </a:r>
            <a:endParaRPr lang="en-US" sz="1550" dirty="0"/>
          </a:p>
        </p:txBody>
      </p:sp>
      <p:sp>
        <p:nvSpPr>
          <p:cNvPr id="27" name="Text 25"/>
          <p:cNvSpPr/>
          <p:nvPr/>
        </p:nvSpPr>
        <p:spPr>
          <a:xfrm>
            <a:off x="7567970" y="5255300"/>
            <a:ext cx="6366510" cy="603171"/>
          </a:xfrm>
          <a:prstGeom prst="rect">
            <a:avLst/>
          </a:prstGeom>
          <a:noFill/>
          <a:ln/>
        </p:spPr>
        <p:txBody>
          <a:bodyPr wrap="square" lIns="0" tIns="0" rIns="0" bIns="0" rtlCol="0" anchor="t"/>
          <a:lstStyle/>
          <a:p>
            <a:pPr algn="l" indent="0" marL="0">
              <a:lnSpc>
                <a:spcPts val="2350"/>
              </a:lnSpc>
              <a:buNone/>
            </a:pPr>
            <a:r>
              <a:rPr lang="en-US" sz="1550" dirty="0">
                <a:solidFill>
                  <a:srgbClr val="3D3838"/>
                </a:solidFill>
                <a:latin typeface="Source Sans 3" pitchFamily="34" charset="0"/>
                <a:ea typeface="Source Sans 3" pitchFamily="34" charset="-122"/>
                <a:cs typeface="Source Sans 3" pitchFamily="34" charset="-120"/>
              </a:rPr>
              <a:t>This schema organizes critical pharmacy information, ensuring comprehensive data management for the Approval System.</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5799" y="531019"/>
            <a:ext cx="7656552" cy="548521"/>
          </a:xfrm>
          <a:prstGeom prst="rect">
            <a:avLst/>
          </a:prstGeom>
          <a:noFill/>
          <a:ln/>
        </p:spPr>
        <p:txBody>
          <a:bodyPr wrap="none" lIns="0" tIns="0" rIns="0" bIns="0" rtlCol="0" anchor="t"/>
          <a:lstStyle/>
          <a:p>
            <a:pPr algn="l" indent="0" marL="0">
              <a:lnSpc>
                <a:spcPts val="4300"/>
              </a:lnSpc>
              <a:buNone/>
            </a:pPr>
            <a:r>
              <a:rPr lang="en-US" sz="3450" b="1" dirty="0">
                <a:solidFill>
                  <a:srgbClr val="000000"/>
                </a:solidFill>
                <a:latin typeface="Montserrat Bold" pitchFamily="34" charset="0"/>
                <a:ea typeface="Montserrat Bold" pitchFamily="34" charset="-122"/>
                <a:cs typeface="Montserrat Bold" pitchFamily="34" charset="-120"/>
              </a:rPr>
              <a:t>Pharmacy Module: User Interface</a:t>
            </a:r>
            <a:endParaRPr lang="en-US" sz="3450" dirty="0"/>
          </a:p>
        </p:txBody>
      </p:sp>
      <p:pic>
        <p:nvPicPr>
          <p:cNvPr id="3" name="Image 0" descr="preencoded.png">    </p:cNvPr>
          <p:cNvPicPr>
            <a:picLocks noChangeAspect="1"/>
          </p:cNvPicPr>
          <p:nvPr/>
        </p:nvPicPr>
        <p:blipFill>
          <a:blip r:embed="rId1"/>
          <a:stretch>
            <a:fillRect/>
          </a:stretch>
        </p:blipFill>
        <p:spPr>
          <a:xfrm>
            <a:off x="675799" y="1369100"/>
            <a:ext cx="13278803" cy="6331506"/>
          </a:xfrm>
          <a:prstGeom prst="rect">
            <a:avLst/>
          </a:prstGeom>
        </p:spPr>
      </p:pic>
      <p:sp>
        <p:nvSpPr>
          <p:cNvPr id="4" name="Text 1"/>
          <p:cNvSpPr/>
          <p:nvPr/>
        </p:nvSpPr>
        <p:spPr>
          <a:xfrm>
            <a:off x="675799" y="7917775"/>
            <a:ext cx="13278803" cy="579358"/>
          </a:xfrm>
          <a:prstGeom prst="rect">
            <a:avLst/>
          </a:prstGeom>
          <a:noFill/>
          <a:ln/>
        </p:spPr>
        <p:txBody>
          <a:bodyPr wrap="square" lIns="0" tIns="0" rIns="0" bIns="0" rtlCol="0" anchor="t"/>
          <a:lstStyle/>
          <a:p>
            <a:pPr algn="l" indent="0" marL="0">
              <a:lnSpc>
                <a:spcPts val="2250"/>
              </a:lnSpc>
              <a:buNone/>
            </a:pPr>
            <a:r>
              <a:rPr lang="en-US" sz="1500" dirty="0">
                <a:solidFill>
                  <a:srgbClr val="3D3838"/>
                </a:solidFill>
                <a:latin typeface="Source Sans 3" pitchFamily="34" charset="0"/>
                <a:ea typeface="Source Sans 3" pitchFamily="34" charset="-122"/>
                <a:cs typeface="Source Sans 3" pitchFamily="34" charset="-120"/>
              </a:rPr>
              <a:t>The user interface for the Pharmacy Approval module is designed for administrators to efficiently manage registrations. It features a searchable, sortable, and paginated table view of all pharmacies, along with clear visual indicators for approval status.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6527" y="617934"/>
            <a:ext cx="7254478" cy="638413"/>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Montserrat Bold" pitchFamily="34" charset="0"/>
                <a:ea typeface="Montserrat Bold" pitchFamily="34" charset="-122"/>
                <a:cs typeface="Montserrat Bold" pitchFamily="34" charset="-120"/>
              </a:rPr>
              <a:t>Module 2: Create Insurance</a:t>
            </a:r>
            <a:endParaRPr lang="en-US" sz="4000" dirty="0"/>
          </a:p>
        </p:txBody>
      </p:sp>
      <p:sp>
        <p:nvSpPr>
          <p:cNvPr id="3" name="Text 1"/>
          <p:cNvSpPr/>
          <p:nvPr/>
        </p:nvSpPr>
        <p:spPr>
          <a:xfrm>
            <a:off x="786527" y="1593413"/>
            <a:ext cx="3991094" cy="383024"/>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Montserrat Bold" pitchFamily="34" charset="0"/>
                <a:ea typeface="Montserrat Bold" pitchFamily="34" charset="-122"/>
                <a:cs typeface="Montserrat Bold" pitchFamily="34" charset="-120"/>
              </a:rPr>
              <a:t>Insurance Plan Structure</a:t>
            </a:r>
            <a:endParaRPr lang="en-US" sz="2400" dirty="0"/>
          </a:p>
        </p:txBody>
      </p:sp>
      <p:sp>
        <p:nvSpPr>
          <p:cNvPr id="4" name="Text 2"/>
          <p:cNvSpPr/>
          <p:nvPr/>
        </p:nvSpPr>
        <p:spPr>
          <a:xfrm>
            <a:off x="786527" y="2313503"/>
            <a:ext cx="13057346" cy="336947"/>
          </a:xfrm>
          <a:prstGeom prst="rect">
            <a:avLst/>
          </a:prstGeom>
          <a:noFill/>
          <a:ln/>
        </p:spPr>
        <p:txBody>
          <a:bodyPr wrap="none" lIns="0" tIns="0" rIns="0" bIns="0" rtlCol="0" anchor="t"/>
          <a:lstStyle/>
          <a:p>
            <a:pPr algn="l" indent="0" marL="0">
              <a:lnSpc>
                <a:spcPts val="2650"/>
              </a:lnSpc>
              <a:buNone/>
            </a:pPr>
            <a:r>
              <a:rPr lang="en-US" sz="1750" dirty="0">
                <a:solidFill>
                  <a:srgbClr val="3D3838"/>
                </a:solidFill>
                <a:latin typeface="Source Sans 3" pitchFamily="34" charset="0"/>
                <a:ea typeface="Source Sans 3" pitchFamily="34" charset="-122"/>
                <a:cs typeface="Source Sans 3" pitchFamily="34" charset="-120"/>
              </a:rPr>
              <a:t>Admins can efficiently create and manage insurance plans, ensuring flexible coverage and adherence to regulations. This includes:</a:t>
            </a:r>
            <a:endParaRPr lang="en-US" sz="1750" dirty="0"/>
          </a:p>
        </p:txBody>
      </p:sp>
      <p:sp>
        <p:nvSpPr>
          <p:cNvPr id="5" name="Text 3"/>
          <p:cNvSpPr/>
          <p:nvPr/>
        </p:nvSpPr>
        <p:spPr>
          <a:xfrm>
            <a:off x="786527" y="2903220"/>
            <a:ext cx="13057346" cy="673894"/>
          </a:xfrm>
          <a:prstGeom prst="rect">
            <a:avLst/>
          </a:prstGeom>
          <a:noFill/>
          <a:ln/>
        </p:spPr>
        <p:txBody>
          <a:bodyPr wrap="square" lIns="0" tIns="0" rIns="0" bIns="0" rtlCol="0" anchor="t"/>
          <a:lstStyle/>
          <a:p>
            <a:pPr algn="l" marL="342900" indent="-342900">
              <a:lnSpc>
                <a:spcPts val="2650"/>
              </a:lnSpc>
              <a:buSzPct val="100000"/>
              <a:buChar char="•"/>
            </a:pPr>
            <a:r>
              <a:rPr lang="en-US" sz="1750" b="1" dirty="0">
                <a:solidFill>
                  <a:srgbClr val="3D3838"/>
                </a:solidFill>
                <a:latin typeface="Source Sans 3" pitchFamily="34" charset="0"/>
                <a:ea typeface="Source Sans 3" pitchFamily="34" charset="-122"/>
                <a:cs typeface="Source Sans 3" pitchFamily="34" charset="-120"/>
              </a:rPr>
              <a:t>Plan Creation:</a:t>
            </a:r>
            <a:pPr algn="l" indent="0" marL="0">
              <a:lnSpc>
                <a:spcPts val="2650"/>
              </a:lnSpc>
              <a:buNone/>
            </a:pPr>
            <a:r>
              <a:rPr lang="en-US" sz="1750" dirty="0">
                <a:solidFill>
                  <a:srgbClr val="3D3838"/>
                </a:solidFill>
                <a:latin typeface="Source Sans 3" pitchFamily="34" charset="0"/>
                <a:ea typeface="Source Sans 3" pitchFamily="34" charset="-122"/>
                <a:cs typeface="Source Sans 3" pitchFamily="34" charset="-120"/>
              </a:rPr>
              <a:t> Admins can define new insurance plans, specifying options such as Silver, Gold, and Platinum, each with distinct benefits and coverage levels.</a:t>
            </a:r>
            <a:endParaRPr lang="en-US" sz="1750" dirty="0"/>
          </a:p>
        </p:txBody>
      </p:sp>
      <p:sp>
        <p:nvSpPr>
          <p:cNvPr id="6" name="Text 4"/>
          <p:cNvSpPr/>
          <p:nvPr/>
        </p:nvSpPr>
        <p:spPr>
          <a:xfrm>
            <a:off x="786527" y="3655695"/>
            <a:ext cx="13057346" cy="673894"/>
          </a:xfrm>
          <a:prstGeom prst="rect">
            <a:avLst/>
          </a:prstGeom>
          <a:noFill/>
          <a:ln/>
        </p:spPr>
        <p:txBody>
          <a:bodyPr wrap="square" lIns="0" tIns="0" rIns="0" bIns="0" rtlCol="0" anchor="t"/>
          <a:lstStyle/>
          <a:p>
            <a:pPr algn="l" marL="342900" indent="-342900">
              <a:lnSpc>
                <a:spcPts val="2650"/>
              </a:lnSpc>
              <a:buSzPct val="100000"/>
              <a:buChar char="•"/>
            </a:pPr>
            <a:r>
              <a:rPr lang="en-US" sz="1750" b="1" dirty="0">
                <a:solidFill>
                  <a:srgbClr val="3D3838"/>
                </a:solidFill>
                <a:latin typeface="Source Sans 3" pitchFamily="34" charset="0"/>
                <a:ea typeface="Source Sans 3" pitchFamily="34" charset="-122"/>
                <a:cs typeface="Source Sans 3" pitchFamily="34" charset="-120"/>
              </a:rPr>
              <a:t>Member Types:</a:t>
            </a:r>
            <a:pPr algn="l" indent="0" marL="0">
              <a:lnSpc>
                <a:spcPts val="2650"/>
              </a:lnSpc>
              <a:buNone/>
            </a:pPr>
            <a:r>
              <a:rPr lang="en-US" sz="1750" dirty="0">
                <a:solidFill>
                  <a:srgbClr val="3D3838"/>
                </a:solidFill>
                <a:latin typeface="Source Sans 3" pitchFamily="34" charset="0"/>
                <a:ea typeface="Source Sans 3" pitchFamily="34" charset="-122"/>
                <a:cs typeface="Source Sans 3" pitchFamily="34" charset="-120"/>
              </a:rPr>
              <a:t> Plans can be configured for individual or family coverage, allowing admins to set rules for the number of members per plan.</a:t>
            </a:r>
            <a:endParaRPr lang="en-US" sz="1750" dirty="0"/>
          </a:p>
        </p:txBody>
      </p:sp>
      <p:sp>
        <p:nvSpPr>
          <p:cNvPr id="7" name="Text 5"/>
          <p:cNvSpPr/>
          <p:nvPr/>
        </p:nvSpPr>
        <p:spPr>
          <a:xfrm>
            <a:off x="786527" y="4408170"/>
            <a:ext cx="13057346" cy="673894"/>
          </a:xfrm>
          <a:prstGeom prst="rect">
            <a:avLst/>
          </a:prstGeom>
          <a:noFill/>
          <a:ln/>
        </p:spPr>
        <p:txBody>
          <a:bodyPr wrap="square" lIns="0" tIns="0" rIns="0" bIns="0" rtlCol="0" anchor="t"/>
          <a:lstStyle/>
          <a:p>
            <a:pPr algn="l" marL="342900" indent="-342900">
              <a:lnSpc>
                <a:spcPts val="2650"/>
              </a:lnSpc>
              <a:buSzPct val="100000"/>
              <a:buChar char="•"/>
            </a:pPr>
            <a:r>
              <a:rPr lang="en-US" sz="1750" b="1" dirty="0">
                <a:solidFill>
                  <a:srgbClr val="3D3838"/>
                </a:solidFill>
                <a:latin typeface="Source Sans 3" pitchFamily="34" charset="0"/>
                <a:ea typeface="Source Sans 3" pitchFamily="34" charset="-122"/>
                <a:cs typeface="Source Sans 3" pitchFamily="34" charset="-120"/>
              </a:rPr>
              <a:t>Member Relations:</a:t>
            </a:r>
            <a:pPr algn="l" indent="0" marL="0">
              <a:lnSpc>
                <a:spcPts val="2650"/>
              </a:lnSpc>
              <a:buNone/>
            </a:pPr>
            <a:r>
              <a:rPr lang="en-US" sz="1750" dirty="0">
                <a:solidFill>
                  <a:srgbClr val="3D3838"/>
                </a:solidFill>
                <a:latin typeface="Source Sans 3" pitchFamily="34" charset="0"/>
                <a:ea typeface="Source Sans 3" pitchFamily="34" charset="-122"/>
                <a:cs typeface="Source Sans 3" pitchFamily="34" charset="-120"/>
              </a:rPr>
              <a:t> The system enables admins to define and manage relationships between policyholders and their family members (e.g., spouse, child), ensuring accurate coverage and claim processing.</a:t>
            </a:r>
            <a:endParaRPr lang="en-US" sz="1750" dirty="0"/>
          </a:p>
        </p:txBody>
      </p:sp>
      <p:sp>
        <p:nvSpPr>
          <p:cNvPr id="8" name="Text 6"/>
          <p:cNvSpPr/>
          <p:nvPr/>
        </p:nvSpPr>
        <p:spPr>
          <a:xfrm>
            <a:off x="786527" y="5419130"/>
            <a:ext cx="3605212" cy="383024"/>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Montserrat Bold" pitchFamily="34" charset="0"/>
                <a:ea typeface="Montserrat Bold" pitchFamily="34" charset="-122"/>
                <a:cs typeface="Montserrat Bold" pitchFamily="34" charset="-120"/>
              </a:rPr>
              <a:t>Plan Coverage options</a:t>
            </a:r>
            <a:endParaRPr lang="en-US" sz="2400" dirty="0"/>
          </a:p>
        </p:txBody>
      </p:sp>
      <p:sp>
        <p:nvSpPr>
          <p:cNvPr id="9" name="Shape 7"/>
          <p:cNvSpPr/>
          <p:nvPr/>
        </p:nvSpPr>
        <p:spPr>
          <a:xfrm>
            <a:off x="786527" y="6476286"/>
            <a:ext cx="4202668" cy="1136094"/>
          </a:xfrm>
          <a:prstGeom prst="roundRect">
            <a:avLst>
              <a:gd name="adj" fmla="val 12878"/>
            </a:avLst>
          </a:prstGeom>
          <a:solidFill>
            <a:srgbClr val="FFFFFF"/>
          </a:solidFill>
          <a:ln/>
        </p:spPr>
      </p:sp>
      <p:sp>
        <p:nvSpPr>
          <p:cNvPr id="10" name="Shape 8"/>
          <p:cNvSpPr/>
          <p:nvPr/>
        </p:nvSpPr>
        <p:spPr>
          <a:xfrm>
            <a:off x="786527" y="6445806"/>
            <a:ext cx="4202668" cy="121920"/>
          </a:xfrm>
          <a:prstGeom prst="roundRect">
            <a:avLst>
              <a:gd name="adj" fmla="val 27648"/>
            </a:avLst>
          </a:prstGeom>
          <a:solidFill>
            <a:srgbClr val="2D2E34"/>
          </a:solidFill>
          <a:ln/>
        </p:spPr>
      </p:sp>
      <p:sp>
        <p:nvSpPr>
          <p:cNvPr id="11" name="Shape 9"/>
          <p:cNvSpPr/>
          <p:nvPr/>
        </p:nvSpPr>
        <p:spPr>
          <a:xfrm>
            <a:off x="2550795" y="6139220"/>
            <a:ext cx="674132" cy="674132"/>
          </a:xfrm>
          <a:prstGeom prst="roundRect">
            <a:avLst>
              <a:gd name="adj" fmla="val 135641"/>
            </a:avLst>
          </a:prstGeom>
          <a:solidFill>
            <a:srgbClr val="2D2E34"/>
          </a:solidFill>
          <a:ln/>
        </p:spPr>
      </p:sp>
      <p:pic>
        <p:nvPicPr>
          <p:cNvPr id="12" name="Image 0" descr="preencoded.png">    </p:cNvPr>
          <p:cNvPicPr>
            <a:picLocks noChangeAspect="1"/>
          </p:cNvPicPr>
          <p:nvPr/>
        </p:nvPicPr>
        <p:blipFill>
          <a:blip r:embed="rId1"/>
          <a:stretch>
            <a:fillRect/>
          </a:stretch>
        </p:blipFill>
        <p:spPr>
          <a:xfrm>
            <a:off x="2753082" y="6307693"/>
            <a:ext cx="269558" cy="337066"/>
          </a:xfrm>
          <a:prstGeom prst="rect">
            <a:avLst/>
          </a:prstGeom>
        </p:spPr>
      </p:pic>
      <p:sp>
        <p:nvSpPr>
          <p:cNvPr id="13" name="Text 10"/>
          <p:cNvSpPr/>
          <p:nvPr/>
        </p:nvSpPr>
        <p:spPr>
          <a:xfrm>
            <a:off x="1611035" y="7038022"/>
            <a:ext cx="2553653" cy="319207"/>
          </a:xfrm>
          <a:prstGeom prst="rect">
            <a:avLst/>
          </a:prstGeom>
          <a:noFill/>
          <a:ln/>
        </p:spPr>
        <p:txBody>
          <a:bodyPr wrap="none" lIns="0" tIns="0" rIns="0" bIns="0" rtlCol="0" anchor="t"/>
          <a:lstStyle/>
          <a:p>
            <a:pPr algn="ctr" indent="0" marL="0">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Silver Plan</a:t>
            </a:r>
            <a:endParaRPr lang="en-US" sz="2000" dirty="0"/>
          </a:p>
        </p:txBody>
      </p:sp>
      <p:sp>
        <p:nvSpPr>
          <p:cNvPr id="14" name="Shape 11"/>
          <p:cNvSpPr/>
          <p:nvPr/>
        </p:nvSpPr>
        <p:spPr>
          <a:xfrm>
            <a:off x="5213866" y="6476286"/>
            <a:ext cx="4202668" cy="1136094"/>
          </a:xfrm>
          <a:prstGeom prst="roundRect">
            <a:avLst>
              <a:gd name="adj" fmla="val 12878"/>
            </a:avLst>
          </a:prstGeom>
          <a:solidFill>
            <a:srgbClr val="FFFFFF"/>
          </a:solidFill>
          <a:ln/>
        </p:spPr>
      </p:sp>
      <p:sp>
        <p:nvSpPr>
          <p:cNvPr id="15" name="Shape 12"/>
          <p:cNvSpPr/>
          <p:nvPr/>
        </p:nvSpPr>
        <p:spPr>
          <a:xfrm>
            <a:off x="5213866" y="6445806"/>
            <a:ext cx="4202668" cy="121920"/>
          </a:xfrm>
          <a:prstGeom prst="roundRect">
            <a:avLst>
              <a:gd name="adj" fmla="val 27648"/>
            </a:avLst>
          </a:prstGeom>
          <a:solidFill>
            <a:srgbClr val="2D2E34"/>
          </a:solidFill>
          <a:ln/>
        </p:spPr>
      </p:sp>
      <p:sp>
        <p:nvSpPr>
          <p:cNvPr id="16" name="Shape 13"/>
          <p:cNvSpPr/>
          <p:nvPr/>
        </p:nvSpPr>
        <p:spPr>
          <a:xfrm>
            <a:off x="6978134" y="6139220"/>
            <a:ext cx="674132" cy="674132"/>
          </a:xfrm>
          <a:prstGeom prst="roundRect">
            <a:avLst>
              <a:gd name="adj" fmla="val 135641"/>
            </a:avLst>
          </a:prstGeom>
          <a:solidFill>
            <a:srgbClr val="2D2E34"/>
          </a:solidFill>
          <a:ln/>
        </p:spPr>
      </p:sp>
      <p:pic>
        <p:nvPicPr>
          <p:cNvPr id="17" name="Image 1" descr="preencoded.png">    </p:cNvPr>
          <p:cNvPicPr>
            <a:picLocks noChangeAspect="1"/>
          </p:cNvPicPr>
          <p:nvPr/>
        </p:nvPicPr>
        <p:blipFill>
          <a:blip r:embed="rId2"/>
          <a:stretch>
            <a:fillRect/>
          </a:stretch>
        </p:blipFill>
        <p:spPr>
          <a:xfrm>
            <a:off x="7180421" y="6307693"/>
            <a:ext cx="269558" cy="337066"/>
          </a:xfrm>
          <a:prstGeom prst="rect">
            <a:avLst/>
          </a:prstGeom>
        </p:spPr>
      </p:pic>
      <p:sp>
        <p:nvSpPr>
          <p:cNvPr id="18" name="Text 14"/>
          <p:cNvSpPr/>
          <p:nvPr/>
        </p:nvSpPr>
        <p:spPr>
          <a:xfrm>
            <a:off x="6038374" y="7038022"/>
            <a:ext cx="2553653" cy="319207"/>
          </a:xfrm>
          <a:prstGeom prst="rect">
            <a:avLst/>
          </a:prstGeom>
          <a:noFill/>
          <a:ln/>
        </p:spPr>
        <p:txBody>
          <a:bodyPr wrap="none" lIns="0" tIns="0" rIns="0" bIns="0" rtlCol="0" anchor="t"/>
          <a:lstStyle/>
          <a:p>
            <a:pPr algn="ctr" indent="0" marL="0">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Gold Plan</a:t>
            </a:r>
            <a:endParaRPr lang="en-US" sz="2000" dirty="0"/>
          </a:p>
        </p:txBody>
      </p:sp>
      <p:sp>
        <p:nvSpPr>
          <p:cNvPr id="19" name="Shape 15"/>
          <p:cNvSpPr/>
          <p:nvPr/>
        </p:nvSpPr>
        <p:spPr>
          <a:xfrm>
            <a:off x="9641205" y="6476286"/>
            <a:ext cx="4202668" cy="1136094"/>
          </a:xfrm>
          <a:prstGeom prst="roundRect">
            <a:avLst>
              <a:gd name="adj" fmla="val 12878"/>
            </a:avLst>
          </a:prstGeom>
          <a:solidFill>
            <a:srgbClr val="FFFFFF"/>
          </a:solidFill>
          <a:ln/>
        </p:spPr>
      </p:sp>
      <p:sp>
        <p:nvSpPr>
          <p:cNvPr id="20" name="Shape 16"/>
          <p:cNvSpPr/>
          <p:nvPr/>
        </p:nvSpPr>
        <p:spPr>
          <a:xfrm>
            <a:off x="9641205" y="6445806"/>
            <a:ext cx="4202668" cy="121920"/>
          </a:xfrm>
          <a:prstGeom prst="roundRect">
            <a:avLst>
              <a:gd name="adj" fmla="val 27648"/>
            </a:avLst>
          </a:prstGeom>
          <a:solidFill>
            <a:srgbClr val="2D2E34"/>
          </a:solidFill>
          <a:ln/>
        </p:spPr>
      </p:sp>
      <p:sp>
        <p:nvSpPr>
          <p:cNvPr id="21" name="Shape 17"/>
          <p:cNvSpPr/>
          <p:nvPr/>
        </p:nvSpPr>
        <p:spPr>
          <a:xfrm>
            <a:off x="11405473" y="6139220"/>
            <a:ext cx="674132" cy="674132"/>
          </a:xfrm>
          <a:prstGeom prst="roundRect">
            <a:avLst>
              <a:gd name="adj" fmla="val 135641"/>
            </a:avLst>
          </a:prstGeom>
          <a:solidFill>
            <a:srgbClr val="2D2E34"/>
          </a:solidFill>
          <a:ln/>
        </p:spPr>
      </p:sp>
      <p:pic>
        <p:nvPicPr>
          <p:cNvPr id="22" name="Image 2" descr="preencoded.png">    </p:cNvPr>
          <p:cNvPicPr>
            <a:picLocks noChangeAspect="1"/>
          </p:cNvPicPr>
          <p:nvPr/>
        </p:nvPicPr>
        <p:blipFill>
          <a:blip r:embed="rId3"/>
          <a:stretch>
            <a:fillRect/>
          </a:stretch>
        </p:blipFill>
        <p:spPr>
          <a:xfrm>
            <a:off x="11607760" y="6307693"/>
            <a:ext cx="269558" cy="337066"/>
          </a:xfrm>
          <a:prstGeom prst="rect">
            <a:avLst/>
          </a:prstGeom>
        </p:spPr>
      </p:pic>
      <p:sp>
        <p:nvSpPr>
          <p:cNvPr id="23" name="Text 18"/>
          <p:cNvSpPr/>
          <p:nvPr/>
        </p:nvSpPr>
        <p:spPr>
          <a:xfrm>
            <a:off x="10465713" y="7038022"/>
            <a:ext cx="2553653" cy="319207"/>
          </a:xfrm>
          <a:prstGeom prst="rect">
            <a:avLst/>
          </a:prstGeom>
          <a:noFill/>
          <a:ln/>
        </p:spPr>
        <p:txBody>
          <a:bodyPr wrap="none" lIns="0" tIns="0" rIns="0" bIns="0" rtlCol="0" anchor="t"/>
          <a:lstStyle/>
          <a:p>
            <a:pPr algn="ctr" indent="0" marL="0">
              <a:lnSpc>
                <a:spcPts val="2500"/>
              </a:lnSpc>
              <a:buNone/>
            </a:pPr>
            <a:r>
              <a:rPr lang="en-US" sz="2000" b="1" dirty="0">
                <a:solidFill>
                  <a:srgbClr val="3D3838"/>
                </a:solidFill>
                <a:latin typeface="Montserrat Bold" pitchFamily="34" charset="0"/>
                <a:ea typeface="Montserrat Bold" pitchFamily="34" charset="-122"/>
                <a:cs typeface="Montserrat Bold" pitchFamily="34" charset="-120"/>
              </a:rPr>
              <a:t>Platinum Plan</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3667" y="600075"/>
            <a:ext cx="9591675" cy="619839"/>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Montserrat Bold" pitchFamily="34" charset="0"/>
                <a:ea typeface="Montserrat Bold" pitchFamily="34" charset="-122"/>
                <a:cs typeface="Montserrat Bold" pitchFamily="34" charset="-120"/>
              </a:rPr>
              <a:t>Insurance Module: Database Schema</a:t>
            </a:r>
            <a:endParaRPr lang="en-US" sz="3900" dirty="0"/>
          </a:p>
        </p:txBody>
      </p:sp>
      <p:pic>
        <p:nvPicPr>
          <p:cNvPr id="3" name="Image 0" descr="preencoded.png">    </p:cNvPr>
          <p:cNvPicPr>
            <a:picLocks noChangeAspect="1"/>
          </p:cNvPicPr>
          <p:nvPr/>
        </p:nvPicPr>
        <p:blipFill>
          <a:blip r:embed="rId1"/>
          <a:stretch>
            <a:fillRect/>
          </a:stretch>
        </p:blipFill>
        <p:spPr>
          <a:xfrm>
            <a:off x="763667" y="1656278"/>
            <a:ext cx="9878497" cy="5973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66738" y="445294"/>
            <a:ext cx="6359843" cy="459938"/>
          </a:xfrm>
          <a:prstGeom prst="rect">
            <a:avLst/>
          </a:prstGeom>
          <a:noFill/>
          <a:ln/>
        </p:spPr>
        <p:txBody>
          <a:bodyPr wrap="none" lIns="0" tIns="0" rIns="0" bIns="0" rtlCol="0" anchor="t"/>
          <a:lstStyle/>
          <a:p>
            <a:pPr algn="l" indent="0" marL="0">
              <a:lnSpc>
                <a:spcPts val="3600"/>
              </a:lnSpc>
              <a:buNone/>
            </a:pPr>
            <a:r>
              <a:rPr lang="en-US" sz="2850" b="1" dirty="0">
                <a:solidFill>
                  <a:srgbClr val="000000"/>
                </a:solidFill>
                <a:latin typeface="Montserrat Bold" pitchFamily="34" charset="0"/>
                <a:ea typeface="Montserrat Bold" pitchFamily="34" charset="-122"/>
                <a:cs typeface="Montserrat Bold" pitchFamily="34" charset="-120"/>
              </a:rPr>
              <a:t>Insurance Module: User Interface</a:t>
            </a:r>
            <a:endParaRPr lang="en-US" sz="2850" dirty="0"/>
          </a:p>
        </p:txBody>
      </p:sp>
      <p:pic>
        <p:nvPicPr>
          <p:cNvPr id="3" name="Image 0" descr="preencoded.png">    </p:cNvPr>
          <p:cNvPicPr>
            <a:picLocks noChangeAspect="1"/>
          </p:cNvPicPr>
          <p:nvPr/>
        </p:nvPicPr>
        <p:blipFill>
          <a:blip r:embed="rId1"/>
          <a:stretch>
            <a:fillRect/>
          </a:stretch>
        </p:blipFill>
        <p:spPr>
          <a:xfrm>
            <a:off x="566738" y="1148120"/>
            <a:ext cx="11377017" cy="6285667"/>
          </a:xfrm>
          <a:prstGeom prst="rect">
            <a:avLst/>
          </a:prstGeom>
        </p:spPr>
      </p:pic>
      <p:sp>
        <p:nvSpPr>
          <p:cNvPr id="4" name="Text 1"/>
          <p:cNvSpPr/>
          <p:nvPr/>
        </p:nvSpPr>
        <p:spPr>
          <a:xfrm>
            <a:off x="566738" y="7615952"/>
            <a:ext cx="13496925" cy="485775"/>
          </a:xfrm>
          <a:prstGeom prst="rect">
            <a:avLst/>
          </a:prstGeom>
          <a:noFill/>
          <a:ln/>
        </p:spPr>
        <p:txBody>
          <a:bodyPr wrap="square" lIns="0" tIns="0" rIns="0" bIns="0" rtlCol="0" anchor="t"/>
          <a:lstStyle/>
          <a:p>
            <a:pPr algn="l" indent="0" marL="0">
              <a:lnSpc>
                <a:spcPts val="1900"/>
              </a:lnSpc>
              <a:buNone/>
            </a:pPr>
            <a:r>
              <a:rPr lang="en-US" sz="1250" dirty="0">
                <a:solidFill>
                  <a:srgbClr val="3D3838"/>
                </a:solidFill>
                <a:latin typeface="Source Sans 3" pitchFamily="34" charset="0"/>
                <a:ea typeface="Source Sans 3" pitchFamily="34" charset="-122"/>
                <a:cs typeface="Source Sans 3" pitchFamily="34" charset="-120"/>
              </a:rPr>
              <a:t>The Insurance Management dashboard offers administrators a centralized view of all active insurance plans. Its user-friendly interface supports adding new plans, editing existing ones, and efficiently searching, sorting, and paginating through the insurance data to maintain an organized and up-to-date record of all offerings.</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2025-08-10T12:37:57Z</dcterms:created>
  <dcterms:modified xsi:type="dcterms:W3CDTF">2025-08-10T12:37:57Z</dcterms:modified>
</cp:coreProperties>
</file>